
<file path=[Content_Types].xml><?xml version="1.0" encoding="utf-8"?>
<Types xmlns="http://schemas.openxmlformats.org/package/2006/content-types">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4"/>
  </p:notesMasterIdLst>
  <p:sldIdLst>
    <p:sldId id="266" r:id="rId5"/>
    <p:sldId id="267" r:id="rId6"/>
    <p:sldId id="268" r:id="rId7"/>
    <p:sldId id="271" r:id="rId8"/>
    <p:sldId id="269" r:id="rId9"/>
    <p:sldId id="270" r:id="rId10"/>
    <p:sldId id="272" r:id="rId11"/>
    <p:sldId id="273" r:id="rId12"/>
    <p:sldId id="27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4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jpg>
</file>

<file path=ppt/media/image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8/8/2022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8/8/2022</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8/8/2022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8/8/2022</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8/8/2022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8/8/2022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8/8/2022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8/8/2022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8/8/2022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8/8/2022</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bg2"/>
          </a:fgClr>
          <a:bgClr>
            <a:schemeClr val="bg1"/>
          </a:bgClr>
        </a:patt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8/8/2022</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pixabay.com/en/calligraphy-pen-thanks-thank-you-2658504/" TargetMode="External"/><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02471"/>
          </a:xfrm>
        </p:spPr>
        <p:txBody>
          <a:bodyPr>
            <a:normAutofit/>
          </a:bodyPr>
          <a:lstStyle/>
          <a:p>
            <a:pPr algn="l"/>
            <a:r>
              <a:rPr lang="en-US" sz="4000" b="1" dirty="0">
                <a:solidFill>
                  <a:schemeClr val="bg1"/>
                </a:solidFill>
              </a:rPr>
              <a:t>SALES INSIGHTS</a:t>
            </a:r>
            <a:endParaRPr lang="en-US" sz="4000" dirty="0">
              <a:solidFill>
                <a:schemeClr val="bg1"/>
              </a:solidFill>
            </a:endParaRPr>
          </a:p>
        </p:txBody>
      </p:sp>
      <p:sp>
        <p:nvSpPr>
          <p:cNvPr id="3" name="TextBox 2">
            <a:extLst>
              <a:ext uri="{FF2B5EF4-FFF2-40B4-BE49-F238E27FC236}">
                <a16:creationId xmlns:a16="http://schemas.microsoft.com/office/drawing/2014/main" id="{822973CD-2460-2E78-CE66-15D894A37F44}"/>
              </a:ext>
            </a:extLst>
          </p:cNvPr>
          <p:cNvSpPr txBox="1"/>
          <p:nvPr/>
        </p:nvSpPr>
        <p:spPr>
          <a:xfrm>
            <a:off x="79899" y="5149048"/>
            <a:ext cx="4314548" cy="1200329"/>
          </a:xfrm>
          <a:prstGeom prst="rect">
            <a:avLst/>
          </a:prstGeom>
          <a:noFill/>
        </p:spPr>
        <p:txBody>
          <a:bodyPr wrap="square" rtlCol="0">
            <a:spAutoFit/>
          </a:bodyPr>
          <a:lstStyle/>
          <a:p>
            <a:r>
              <a:rPr lang="en-US" sz="2400" dirty="0">
                <a:solidFill>
                  <a:schemeClr val="bg1"/>
                </a:solidFill>
              </a:rPr>
              <a:t>Amruthavarshini-2010030009</a:t>
            </a:r>
          </a:p>
          <a:p>
            <a:r>
              <a:rPr lang="en-US" sz="2400" dirty="0">
                <a:solidFill>
                  <a:schemeClr val="bg1"/>
                </a:solidFill>
              </a:rPr>
              <a:t>Sravani-2010030104</a:t>
            </a:r>
          </a:p>
          <a:p>
            <a:r>
              <a:rPr lang="en-US" sz="2400" dirty="0">
                <a:solidFill>
                  <a:schemeClr val="bg1"/>
                </a:solidFill>
              </a:rPr>
              <a:t>Mounika-2010030485</a:t>
            </a:r>
            <a:endParaRPr lang="en-IN" sz="2400" dirty="0">
              <a:solidFill>
                <a:schemeClr val="bg1"/>
              </a:solidFill>
            </a:endParaRPr>
          </a:p>
        </p:txBody>
      </p:sp>
      <p:sp>
        <p:nvSpPr>
          <p:cNvPr id="5" name="TextBox 4">
            <a:extLst>
              <a:ext uri="{FF2B5EF4-FFF2-40B4-BE49-F238E27FC236}">
                <a16:creationId xmlns:a16="http://schemas.microsoft.com/office/drawing/2014/main" id="{58D55795-95E9-4D3C-4AD0-92C5A5905F93}"/>
              </a:ext>
            </a:extLst>
          </p:cNvPr>
          <p:cNvSpPr txBox="1"/>
          <p:nvPr/>
        </p:nvSpPr>
        <p:spPr>
          <a:xfrm flipH="1">
            <a:off x="8825735" y="5965794"/>
            <a:ext cx="2351251" cy="830997"/>
          </a:xfrm>
          <a:prstGeom prst="rect">
            <a:avLst/>
          </a:prstGeom>
          <a:noFill/>
        </p:spPr>
        <p:txBody>
          <a:bodyPr wrap="square" rtlCol="0">
            <a:spAutoFit/>
          </a:bodyPr>
          <a:lstStyle/>
          <a:p>
            <a:r>
              <a:rPr lang="en-US" sz="2400" dirty="0">
                <a:solidFill>
                  <a:schemeClr val="bg1"/>
                </a:solidFill>
              </a:rPr>
              <a:t>GUIDE:</a:t>
            </a:r>
          </a:p>
          <a:p>
            <a:r>
              <a:rPr lang="en-US" sz="2400" dirty="0">
                <a:solidFill>
                  <a:schemeClr val="bg1"/>
                </a:solidFill>
              </a:rPr>
              <a:t>Arpita Gupta</a:t>
            </a:r>
            <a:endParaRPr lang="en-IN" sz="2400" dirty="0">
              <a:solidFill>
                <a:schemeClr val="bg1"/>
              </a:solidFill>
            </a:endParaRP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63E07-02C6-28D8-63C4-A442E579AFF2}"/>
              </a:ext>
            </a:extLst>
          </p:cNvPr>
          <p:cNvSpPr>
            <a:spLocks noGrp="1"/>
          </p:cNvSpPr>
          <p:nvPr>
            <p:ph type="title"/>
          </p:nvPr>
        </p:nvSpPr>
        <p:spPr/>
        <p:txBody>
          <a:bodyPr/>
          <a:lstStyle/>
          <a:p>
            <a:r>
              <a:rPr lang="en-IN" dirty="0"/>
              <a:t>TABLE OF CONTENT</a:t>
            </a:r>
          </a:p>
        </p:txBody>
      </p:sp>
      <p:sp>
        <p:nvSpPr>
          <p:cNvPr id="10" name="Content Placeholder 9">
            <a:extLst>
              <a:ext uri="{FF2B5EF4-FFF2-40B4-BE49-F238E27FC236}">
                <a16:creationId xmlns:a16="http://schemas.microsoft.com/office/drawing/2014/main" id="{9E308B85-CD8B-3E21-DC8F-BE42AEB4E876}"/>
              </a:ext>
            </a:extLst>
          </p:cNvPr>
          <p:cNvSpPr>
            <a:spLocks noGrp="1"/>
          </p:cNvSpPr>
          <p:nvPr>
            <p:ph idx="1"/>
          </p:nvPr>
        </p:nvSpPr>
        <p:spPr>
          <a:xfrm>
            <a:off x="1371600" y="1619250"/>
            <a:ext cx="9601200" cy="4248150"/>
          </a:xfrm>
        </p:spPr>
        <p:txBody>
          <a:bodyPr/>
          <a:lstStyle/>
          <a:p>
            <a:r>
              <a:rPr lang="en-IN" dirty="0"/>
              <a:t>Project Area</a:t>
            </a:r>
          </a:p>
          <a:p>
            <a:r>
              <a:rPr lang="en-IN" dirty="0"/>
              <a:t>Literature Survey</a:t>
            </a:r>
          </a:p>
          <a:p>
            <a:r>
              <a:rPr lang="en-IN" dirty="0"/>
              <a:t>Problem statement</a:t>
            </a:r>
          </a:p>
          <a:p>
            <a:r>
              <a:rPr lang="en-IN" dirty="0"/>
              <a:t>Conclusion</a:t>
            </a:r>
          </a:p>
          <a:p>
            <a:endParaRPr lang="en-IN" dirty="0"/>
          </a:p>
        </p:txBody>
      </p:sp>
    </p:spTree>
    <p:extLst>
      <p:ext uri="{BB962C8B-B14F-4D97-AF65-F5344CB8AC3E}">
        <p14:creationId xmlns:p14="http://schemas.microsoft.com/office/powerpoint/2010/main" val="28866128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0F5C3-6B5E-0F41-24BB-860870949C40}"/>
              </a:ext>
            </a:extLst>
          </p:cNvPr>
          <p:cNvSpPr>
            <a:spLocks noGrp="1"/>
          </p:cNvSpPr>
          <p:nvPr>
            <p:ph type="title"/>
          </p:nvPr>
        </p:nvSpPr>
        <p:spPr/>
        <p:txBody>
          <a:bodyPr/>
          <a:lstStyle/>
          <a:p>
            <a:r>
              <a:rPr lang="en-IN" dirty="0"/>
              <a:t>PROJECT AREA</a:t>
            </a:r>
          </a:p>
        </p:txBody>
      </p:sp>
      <p:sp>
        <p:nvSpPr>
          <p:cNvPr id="3" name="Content Placeholder 2">
            <a:extLst>
              <a:ext uri="{FF2B5EF4-FFF2-40B4-BE49-F238E27FC236}">
                <a16:creationId xmlns:a16="http://schemas.microsoft.com/office/drawing/2014/main" id="{70E7594F-5D81-F7DD-043E-7C5971E02AA3}"/>
              </a:ext>
            </a:extLst>
          </p:cNvPr>
          <p:cNvSpPr>
            <a:spLocks noGrp="1"/>
          </p:cNvSpPr>
          <p:nvPr>
            <p:ph idx="1"/>
          </p:nvPr>
        </p:nvSpPr>
        <p:spPr>
          <a:xfrm>
            <a:off x="1371600" y="1562100"/>
            <a:ext cx="9601200" cy="4305300"/>
          </a:xfrm>
        </p:spPr>
        <p:txBody>
          <a:bodyPr/>
          <a:lstStyle/>
          <a:p>
            <a:r>
              <a:rPr lang="en-IN" b="1" dirty="0"/>
              <a:t>DATA VISUALIZATION</a:t>
            </a:r>
          </a:p>
          <a:p>
            <a:pPr marL="0" indent="0">
              <a:buNone/>
            </a:pPr>
            <a:r>
              <a:rPr lang="en-US" b="0" i="0" dirty="0">
                <a:solidFill>
                  <a:srgbClr val="202124"/>
                </a:solidFill>
                <a:effectLst/>
                <a:latin typeface="arial" panose="020B0604020202020204" pitchFamily="34" charset="0"/>
              </a:rPr>
              <a:t>Data visualization is </a:t>
            </a:r>
            <a:r>
              <a:rPr lang="en-US" i="0" dirty="0">
                <a:solidFill>
                  <a:srgbClr val="202124"/>
                </a:solidFill>
                <a:effectLst/>
                <a:latin typeface="arial" panose="020B0604020202020204" pitchFamily="34" charset="0"/>
              </a:rPr>
              <a:t>the representation of data through use of common graphics, such as charts, plots, infographics, and even animations.</a:t>
            </a:r>
            <a:r>
              <a:rPr lang="en-US" b="0" i="0" dirty="0">
                <a:solidFill>
                  <a:srgbClr val="202124"/>
                </a:solidFill>
                <a:effectLst/>
                <a:latin typeface="arial" panose="020B0604020202020204" pitchFamily="34" charset="0"/>
              </a:rPr>
              <a:t> The main goal of data visualization is to make it easier to identify patterns, trends and outliers in large data sets. This makes the data more natural for the human mind to comprehend and therefore makes it easier to identify </a:t>
            </a:r>
            <a:r>
              <a:rPr lang="en-IN" b="0" i="0" dirty="0">
                <a:solidFill>
                  <a:srgbClr val="202124"/>
                </a:solidFill>
                <a:effectLst/>
                <a:latin typeface="arial" panose="020B0604020202020204" pitchFamily="34" charset="0"/>
              </a:rPr>
              <a:t>within large data sets.</a:t>
            </a:r>
            <a:endParaRPr lang="en-IN" dirty="0"/>
          </a:p>
        </p:txBody>
      </p:sp>
    </p:spTree>
    <p:extLst>
      <p:ext uri="{BB962C8B-B14F-4D97-AF65-F5344CB8AC3E}">
        <p14:creationId xmlns:p14="http://schemas.microsoft.com/office/powerpoint/2010/main" val="2828315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B3FAD-D68E-4E7A-F446-851F1E26325A}"/>
              </a:ext>
            </a:extLst>
          </p:cNvPr>
          <p:cNvSpPr>
            <a:spLocks noGrp="1"/>
          </p:cNvSpPr>
          <p:nvPr>
            <p:ph type="title"/>
          </p:nvPr>
        </p:nvSpPr>
        <p:spPr>
          <a:xfrm>
            <a:off x="1371600" y="390525"/>
            <a:ext cx="9601200" cy="962025"/>
          </a:xfrm>
        </p:spPr>
        <p:txBody>
          <a:bodyPr>
            <a:normAutofit/>
          </a:bodyPr>
          <a:lstStyle/>
          <a:p>
            <a:r>
              <a:rPr lang="en-IN" dirty="0"/>
              <a:t>             LITERATURE SURVEY-1</a:t>
            </a:r>
          </a:p>
        </p:txBody>
      </p:sp>
      <p:graphicFrame>
        <p:nvGraphicFramePr>
          <p:cNvPr id="5" name="Table 5">
            <a:extLst>
              <a:ext uri="{FF2B5EF4-FFF2-40B4-BE49-F238E27FC236}">
                <a16:creationId xmlns:a16="http://schemas.microsoft.com/office/drawing/2014/main" id="{D04B0B4C-32DC-9102-D5CA-C7475B423834}"/>
              </a:ext>
            </a:extLst>
          </p:cNvPr>
          <p:cNvGraphicFramePr>
            <a:graphicFrameLocks noGrp="1"/>
          </p:cNvGraphicFramePr>
          <p:nvPr>
            <p:ph idx="1"/>
            <p:extLst>
              <p:ext uri="{D42A27DB-BD31-4B8C-83A1-F6EECF244321}">
                <p14:modId xmlns:p14="http://schemas.microsoft.com/office/powerpoint/2010/main" val="2930726734"/>
              </p:ext>
            </p:extLst>
          </p:nvPr>
        </p:nvGraphicFramePr>
        <p:xfrm>
          <a:off x="905522" y="1208381"/>
          <a:ext cx="11132598" cy="5520893"/>
        </p:xfrm>
        <a:graphic>
          <a:graphicData uri="http://schemas.openxmlformats.org/drawingml/2006/table">
            <a:tbl>
              <a:tblPr firstRow="1" bandRow="1">
                <a:tableStyleId>{5C22544A-7EE6-4342-B048-85BDC9FD1C3A}</a:tableStyleId>
              </a:tblPr>
              <a:tblGrid>
                <a:gridCol w="730792">
                  <a:extLst>
                    <a:ext uri="{9D8B030D-6E8A-4147-A177-3AD203B41FA5}">
                      <a16:colId xmlns:a16="http://schemas.microsoft.com/office/drawing/2014/main" val="1092401250"/>
                    </a:ext>
                  </a:extLst>
                </a:gridCol>
                <a:gridCol w="1753903">
                  <a:extLst>
                    <a:ext uri="{9D8B030D-6E8A-4147-A177-3AD203B41FA5}">
                      <a16:colId xmlns:a16="http://schemas.microsoft.com/office/drawing/2014/main" val="3441489439"/>
                    </a:ext>
                  </a:extLst>
                </a:gridCol>
                <a:gridCol w="1242347">
                  <a:extLst>
                    <a:ext uri="{9D8B030D-6E8A-4147-A177-3AD203B41FA5}">
                      <a16:colId xmlns:a16="http://schemas.microsoft.com/office/drawing/2014/main" val="2273482139"/>
                    </a:ext>
                  </a:extLst>
                </a:gridCol>
                <a:gridCol w="1927465">
                  <a:extLst>
                    <a:ext uri="{9D8B030D-6E8A-4147-A177-3AD203B41FA5}">
                      <a16:colId xmlns:a16="http://schemas.microsoft.com/office/drawing/2014/main" val="1390101205"/>
                    </a:ext>
                  </a:extLst>
                </a:gridCol>
                <a:gridCol w="1845252">
                  <a:extLst>
                    <a:ext uri="{9D8B030D-6E8A-4147-A177-3AD203B41FA5}">
                      <a16:colId xmlns:a16="http://schemas.microsoft.com/office/drawing/2014/main" val="3205100535"/>
                    </a:ext>
                  </a:extLst>
                </a:gridCol>
                <a:gridCol w="1875979">
                  <a:extLst>
                    <a:ext uri="{9D8B030D-6E8A-4147-A177-3AD203B41FA5}">
                      <a16:colId xmlns:a16="http://schemas.microsoft.com/office/drawing/2014/main" val="1366855531"/>
                    </a:ext>
                  </a:extLst>
                </a:gridCol>
                <a:gridCol w="1756860">
                  <a:extLst>
                    <a:ext uri="{9D8B030D-6E8A-4147-A177-3AD203B41FA5}">
                      <a16:colId xmlns:a16="http://schemas.microsoft.com/office/drawing/2014/main" val="1325406918"/>
                    </a:ext>
                  </a:extLst>
                </a:gridCol>
              </a:tblGrid>
              <a:tr h="1204875">
                <a:tc>
                  <a:txBody>
                    <a:bodyPr/>
                    <a:lstStyle/>
                    <a:p>
                      <a:r>
                        <a:rPr lang="en-IN" dirty="0"/>
                        <a:t>SNO</a:t>
                      </a:r>
                    </a:p>
                  </a:txBody>
                  <a:tcPr/>
                </a:tc>
                <a:tc>
                  <a:txBody>
                    <a:bodyPr/>
                    <a:lstStyle/>
                    <a:p>
                      <a:r>
                        <a:rPr lang="en-IN" dirty="0"/>
                        <a:t>TITLE</a:t>
                      </a:r>
                    </a:p>
                  </a:txBody>
                  <a:tcPr/>
                </a:tc>
                <a:tc>
                  <a:txBody>
                    <a:bodyPr/>
                    <a:lstStyle/>
                    <a:p>
                      <a:r>
                        <a:rPr lang="en-IN" dirty="0"/>
                        <a:t>AUTHOR</a:t>
                      </a:r>
                    </a:p>
                  </a:txBody>
                  <a:tcPr/>
                </a:tc>
                <a:tc>
                  <a:txBody>
                    <a:bodyPr/>
                    <a:lstStyle/>
                    <a:p>
                      <a:r>
                        <a:rPr lang="en-IN" dirty="0"/>
                        <a:t>PUBLISHING</a:t>
                      </a:r>
                    </a:p>
                  </a:txBody>
                  <a:tcPr/>
                </a:tc>
                <a:tc>
                  <a:txBody>
                    <a:bodyPr/>
                    <a:lstStyle/>
                    <a:p>
                      <a:r>
                        <a:rPr lang="en-IN" dirty="0"/>
                        <a:t>TECHNIQUES</a:t>
                      </a:r>
                      <a:br>
                        <a:rPr lang="en-IN" dirty="0"/>
                      </a:br>
                      <a:r>
                        <a:rPr lang="en-IN" dirty="0"/>
                        <a:t>        &amp;</a:t>
                      </a:r>
                      <a:br>
                        <a:rPr lang="en-IN" dirty="0"/>
                      </a:br>
                      <a:r>
                        <a:rPr lang="en-IN" dirty="0"/>
                        <a:t>DATASETS</a:t>
                      </a:r>
                    </a:p>
                  </a:txBody>
                  <a:tcPr/>
                </a:tc>
                <a:tc>
                  <a:txBody>
                    <a:bodyPr/>
                    <a:lstStyle/>
                    <a:p>
                      <a:r>
                        <a:rPr lang="en-IN" dirty="0"/>
                        <a:t>PROS</a:t>
                      </a:r>
                    </a:p>
                  </a:txBody>
                  <a:tcPr/>
                </a:tc>
                <a:tc>
                  <a:txBody>
                    <a:bodyPr/>
                    <a:lstStyle/>
                    <a:p>
                      <a:r>
                        <a:rPr lang="en-IN" dirty="0"/>
                        <a:t>CONS</a:t>
                      </a:r>
                    </a:p>
                  </a:txBody>
                  <a:tcPr/>
                </a:tc>
                <a:extLst>
                  <a:ext uri="{0D108BD9-81ED-4DB2-BD59-A6C34878D82A}">
                    <a16:rowId xmlns:a16="http://schemas.microsoft.com/office/drawing/2014/main" val="4069037379"/>
                  </a:ext>
                </a:extLst>
              </a:tr>
              <a:tr h="4316018">
                <a:tc>
                  <a:txBody>
                    <a:bodyPr/>
                    <a:lstStyle/>
                    <a:p>
                      <a:r>
                        <a:rPr lang="en-IN" dirty="0"/>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i="0" kern="1200" dirty="0">
                          <a:solidFill>
                            <a:schemeClr val="dk1"/>
                          </a:solidFill>
                          <a:effectLst/>
                          <a:latin typeface="+mn-lt"/>
                          <a:ea typeface="+mn-ea"/>
                          <a:cs typeface="+mn-cs"/>
                        </a:rPr>
                        <a:t>SALES INSIGHTS OF A COMPANY</a:t>
                      </a:r>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sz="1800" b="0" i="0" u="none" strike="noStrike" kern="1200" dirty="0">
                          <a:solidFill>
                            <a:schemeClr val="tx1"/>
                          </a:solidFill>
                          <a:effectLst/>
                          <a:latin typeface="+mn-lt"/>
                          <a:ea typeface="+mn-ea"/>
                          <a:cs typeface="+mn-cs"/>
                        </a:rPr>
                        <a:t>Ch. Sai Santhosh</a:t>
                      </a:r>
                      <a:endParaRPr lang="en-IN" dirty="0"/>
                    </a:p>
                  </a:txBody>
                  <a:tcPr/>
                </a:tc>
                <a:tc>
                  <a:txBody>
                    <a:bodyPr/>
                    <a:lstStyle/>
                    <a:p>
                      <a:r>
                        <a:rPr lang="en-US" sz="1800" b="0" i="0" kern="1200" dirty="0">
                          <a:solidFill>
                            <a:schemeClr val="dk1"/>
                          </a:solidFill>
                          <a:effectLst/>
                          <a:latin typeface="+mn-lt"/>
                          <a:ea typeface="+mn-ea"/>
                          <a:cs typeface="+mn-cs"/>
                        </a:rPr>
                        <a:t>- International Research Journal of Modernization in Engineering Technology and Science</a:t>
                      </a:r>
                      <a:endParaRPr lang="en-IN" dirty="0"/>
                    </a:p>
                  </a:txBody>
                  <a:tcPr/>
                </a:tc>
                <a:tc>
                  <a:txBody>
                    <a:bodyPr/>
                    <a:lstStyle/>
                    <a:p>
                      <a:r>
                        <a:rPr lang="en-US" dirty="0"/>
                        <a:t>Dataset provided by code basics youtuber</a:t>
                      </a:r>
                    </a:p>
                    <a:p>
                      <a:r>
                        <a:rPr lang="en-US" dirty="0"/>
                        <a:t>query techniques</a:t>
                      </a:r>
                      <a:endParaRPr lang="en-IN" dirty="0"/>
                    </a:p>
                  </a:txBody>
                  <a:tcPr/>
                </a:tc>
                <a:tc>
                  <a:txBody>
                    <a:bodyPr/>
                    <a:lstStyle/>
                    <a:p>
                      <a:r>
                        <a:rPr lang="en-US" sz="1600" dirty="0"/>
                        <a:t>These are the dashboards that are built in the Tableau using the measures and the dataset which is taken from </a:t>
                      </a:r>
                    </a:p>
                    <a:p>
                      <a:r>
                        <a:rPr lang="en-US" sz="1600" dirty="0"/>
                        <a:t>the SQL workbench and these dashboards are helpful in attaining the profits in the business domain as it contains the top revenue locations and low revenue locations</a:t>
                      </a:r>
                      <a:endParaRPr lang="en-IN" sz="1600" dirty="0"/>
                    </a:p>
                  </a:txBody>
                  <a:tcPr/>
                </a:tc>
                <a:tc>
                  <a:txBody>
                    <a:bodyPr/>
                    <a:lstStyle/>
                    <a:p>
                      <a:r>
                        <a:rPr lang="en-US" dirty="0"/>
                        <a:t>we need to load the data in the MYSQL server workbench and look for the data </a:t>
                      </a:r>
                    </a:p>
                    <a:p>
                      <a:r>
                        <a:rPr lang="en-US" dirty="0"/>
                        <a:t>and for the exploration. for doing this we need to have more knowledge about SQL queries</a:t>
                      </a:r>
                      <a:endParaRPr lang="en-IN" dirty="0"/>
                    </a:p>
                  </a:txBody>
                  <a:tcPr/>
                </a:tc>
                <a:extLst>
                  <a:ext uri="{0D108BD9-81ED-4DB2-BD59-A6C34878D82A}">
                    <a16:rowId xmlns:a16="http://schemas.microsoft.com/office/drawing/2014/main" val="3756122156"/>
                  </a:ext>
                </a:extLst>
              </a:tr>
            </a:tbl>
          </a:graphicData>
        </a:graphic>
      </p:graphicFrame>
    </p:spTree>
    <p:extLst>
      <p:ext uri="{BB962C8B-B14F-4D97-AF65-F5344CB8AC3E}">
        <p14:creationId xmlns:p14="http://schemas.microsoft.com/office/powerpoint/2010/main" val="6108944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EC057A-35F0-24FA-31CF-470D082B4A77}"/>
              </a:ext>
            </a:extLst>
          </p:cNvPr>
          <p:cNvSpPr>
            <a:spLocks noGrp="1"/>
          </p:cNvSpPr>
          <p:nvPr>
            <p:ph type="title"/>
          </p:nvPr>
        </p:nvSpPr>
        <p:spPr>
          <a:xfrm>
            <a:off x="1190625" y="285749"/>
            <a:ext cx="9601200" cy="1314449"/>
          </a:xfrm>
        </p:spPr>
        <p:txBody>
          <a:bodyPr/>
          <a:lstStyle/>
          <a:p>
            <a:r>
              <a:rPr lang="en-IN" dirty="0"/>
              <a:t>             LITERATURE SURVEY-2</a:t>
            </a:r>
          </a:p>
        </p:txBody>
      </p:sp>
      <p:graphicFrame>
        <p:nvGraphicFramePr>
          <p:cNvPr id="7" name="Table 7">
            <a:extLst>
              <a:ext uri="{FF2B5EF4-FFF2-40B4-BE49-F238E27FC236}">
                <a16:creationId xmlns:a16="http://schemas.microsoft.com/office/drawing/2014/main" id="{CFE1F590-5795-A64E-FF22-25183E5A4073}"/>
              </a:ext>
            </a:extLst>
          </p:cNvPr>
          <p:cNvGraphicFramePr>
            <a:graphicFrameLocks noGrp="1"/>
          </p:cNvGraphicFramePr>
          <p:nvPr>
            <p:ph idx="1"/>
            <p:extLst>
              <p:ext uri="{D42A27DB-BD31-4B8C-83A1-F6EECF244321}">
                <p14:modId xmlns:p14="http://schemas.microsoft.com/office/powerpoint/2010/main" val="1077310591"/>
              </p:ext>
            </p:extLst>
          </p:nvPr>
        </p:nvGraphicFramePr>
        <p:xfrm>
          <a:off x="884715" y="942973"/>
          <a:ext cx="11046874" cy="5779242"/>
        </p:xfrm>
        <a:graphic>
          <a:graphicData uri="http://schemas.openxmlformats.org/drawingml/2006/table">
            <a:tbl>
              <a:tblPr firstRow="1" bandRow="1">
                <a:tableStyleId>{5C22544A-7EE6-4342-B048-85BDC9FD1C3A}</a:tableStyleId>
              </a:tblPr>
              <a:tblGrid>
                <a:gridCol w="847726">
                  <a:extLst>
                    <a:ext uri="{9D8B030D-6E8A-4147-A177-3AD203B41FA5}">
                      <a16:colId xmlns:a16="http://schemas.microsoft.com/office/drawing/2014/main" val="1131078742"/>
                    </a:ext>
                  </a:extLst>
                </a:gridCol>
                <a:gridCol w="2235652">
                  <a:extLst>
                    <a:ext uri="{9D8B030D-6E8A-4147-A177-3AD203B41FA5}">
                      <a16:colId xmlns:a16="http://schemas.microsoft.com/office/drawing/2014/main" val="2963001970"/>
                    </a:ext>
                  </a:extLst>
                </a:gridCol>
                <a:gridCol w="1541689">
                  <a:extLst>
                    <a:ext uri="{9D8B030D-6E8A-4147-A177-3AD203B41FA5}">
                      <a16:colId xmlns:a16="http://schemas.microsoft.com/office/drawing/2014/main" val="1682198324"/>
                    </a:ext>
                  </a:extLst>
                </a:gridCol>
                <a:gridCol w="1541689">
                  <a:extLst>
                    <a:ext uri="{9D8B030D-6E8A-4147-A177-3AD203B41FA5}">
                      <a16:colId xmlns:a16="http://schemas.microsoft.com/office/drawing/2014/main" val="2654251838"/>
                    </a:ext>
                  </a:extLst>
                </a:gridCol>
                <a:gridCol w="1719668">
                  <a:extLst>
                    <a:ext uri="{9D8B030D-6E8A-4147-A177-3AD203B41FA5}">
                      <a16:colId xmlns:a16="http://schemas.microsoft.com/office/drawing/2014/main" val="1560566397"/>
                    </a:ext>
                  </a:extLst>
                </a:gridCol>
                <a:gridCol w="1363710">
                  <a:extLst>
                    <a:ext uri="{9D8B030D-6E8A-4147-A177-3AD203B41FA5}">
                      <a16:colId xmlns:a16="http://schemas.microsoft.com/office/drawing/2014/main" val="2300560216"/>
                    </a:ext>
                  </a:extLst>
                </a:gridCol>
                <a:gridCol w="1796740">
                  <a:extLst>
                    <a:ext uri="{9D8B030D-6E8A-4147-A177-3AD203B41FA5}">
                      <a16:colId xmlns:a16="http://schemas.microsoft.com/office/drawing/2014/main" val="1507950426"/>
                    </a:ext>
                  </a:extLst>
                </a:gridCol>
              </a:tblGrid>
              <a:tr h="1024362">
                <a:tc>
                  <a:txBody>
                    <a:bodyPr/>
                    <a:lstStyle/>
                    <a:p>
                      <a:r>
                        <a:rPr lang="en-IN" dirty="0"/>
                        <a:t>SNO</a:t>
                      </a:r>
                    </a:p>
                  </a:txBody>
                  <a:tcPr/>
                </a:tc>
                <a:tc>
                  <a:txBody>
                    <a:bodyPr/>
                    <a:lstStyle/>
                    <a:p>
                      <a:r>
                        <a:rPr lang="en-IN" dirty="0"/>
                        <a:t>TITLE</a:t>
                      </a:r>
                    </a:p>
                  </a:txBody>
                  <a:tcPr/>
                </a:tc>
                <a:tc>
                  <a:txBody>
                    <a:bodyPr/>
                    <a:lstStyle/>
                    <a:p>
                      <a:r>
                        <a:rPr lang="en-IN" dirty="0"/>
                        <a:t>AUTHOR</a:t>
                      </a:r>
                    </a:p>
                  </a:txBody>
                  <a:tcPr/>
                </a:tc>
                <a:tc>
                  <a:txBody>
                    <a:bodyPr/>
                    <a:lstStyle/>
                    <a:p>
                      <a:r>
                        <a:rPr lang="en-IN" dirty="0"/>
                        <a:t>PUBLISHING</a:t>
                      </a:r>
                    </a:p>
                  </a:txBody>
                  <a:tcPr/>
                </a:tc>
                <a:tc>
                  <a:txBody>
                    <a:bodyPr/>
                    <a:lstStyle/>
                    <a:p>
                      <a:r>
                        <a:rPr lang="en-IN" dirty="0"/>
                        <a:t>TECHNIQUES</a:t>
                      </a:r>
                      <a:br>
                        <a:rPr lang="en-IN" dirty="0"/>
                      </a:br>
                      <a:r>
                        <a:rPr lang="en-IN" dirty="0"/>
                        <a:t>          &amp;</a:t>
                      </a:r>
                      <a:br>
                        <a:rPr lang="en-IN" dirty="0"/>
                      </a:br>
                      <a:r>
                        <a:rPr lang="en-IN" dirty="0"/>
                        <a:t>DATASETS</a:t>
                      </a:r>
                    </a:p>
                  </a:txBody>
                  <a:tcPr/>
                </a:tc>
                <a:tc>
                  <a:txBody>
                    <a:bodyPr/>
                    <a:lstStyle/>
                    <a:p>
                      <a:r>
                        <a:rPr lang="en-IN" dirty="0"/>
                        <a:t>PROS</a:t>
                      </a:r>
                    </a:p>
                  </a:txBody>
                  <a:tcPr/>
                </a:tc>
                <a:tc>
                  <a:txBody>
                    <a:bodyPr/>
                    <a:lstStyle/>
                    <a:p>
                      <a:r>
                        <a:rPr lang="en-IN" dirty="0"/>
                        <a:t>CONS</a:t>
                      </a:r>
                    </a:p>
                  </a:txBody>
                  <a:tcPr/>
                </a:tc>
                <a:extLst>
                  <a:ext uri="{0D108BD9-81ED-4DB2-BD59-A6C34878D82A}">
                    <a16:rowId xmlns:a16="http://schemas.microsoft.com/office/drawing/2014/main" val="2929485684"/>
                  </a:ext>
                </a:extLst>
              </a:tr>
              <a:tr h="3747138">
                <a:tc>
                  <a:txBody>
                    <a:bodyPr/>
                    <a:lstStyle/>
                    <a:p>
                      <a:r>
                        <a:rPr lang="en-IN" dirty="0"/>
                        <a:t>2)</a:t>
                      </a:r>
                    </a:p>
                  </a:txBody>
                  <a:tcPr/>
                </a:tc>
                <a:tc>
                  <a:txBody>
                    <a:bodyPr/>
                    <a:lstStyle/>
                    <a:p>
                      <a:r>
                        <a:rPr lang="en-US" dirty="0"/>
                        <a:t>Visual Analysis System for Market Sales Data of Agricultural Products</a:t>
                      </a:r>
                      <a:endParaRPr lang="en-IN" dirty="0"/>
                    </a:p>
                  </a:txBody>
                  <a:tcPr/>
                </a:tc>
                <a:tc>
                  <a:txBody>
                    <a:bodyPr/>
                    <a:lstStyle/>
                    <a:p>
                      <a:r>
                        <a:rPr lang="en-IN" dirty="0"/>
                        <a:t>KaiyiZhao               RuizhiSun</a:t>
                      </a:r>
                    </a:p>
                  </a:txBody>
                  <a:tcPr/>
                </a:tc>
                <a:tc>
                  <a:txBody>
                    <a:bodyPr/>
                    <a:lstStyle/>
                    <a:p>
                      <a:r>
                        <a:rPr lang="en-IN" dirty="0"/>
                        <a:t>IFAC-</a:t>
                      </a:r>
                      <a:r>
                        <a:rPr lang="en-IN" dirty="0" err="1"/>
                        <a:t>PapersOnLine</a:t>
                      </a:r>
                      <a:endParaRPr lang="en-IN" dirty="0"/>
                    </a:p>
                  </a:txBody>
                  <a:tcPr/>
                </a:tc>
                <a:tc>
                  <a:txBody>
                    <a:bodyPr/>
                    <a:lstStyle/>
                    <a:p>
                      <a:pPr marL="285750" indent="-285750">
                        <a:buFont typeface="Arial" panose="020B0604020202020204" pitchFamily="34" charset="0"/>
                        <a:buChar char="•"/>
                      </a:pPr>
                      <a:r>
                        <a:rPr lang="en-IN" dirty="0"/>
                        <a:t>algorithm — intelligence recognition algorithm</a:t>
                      </a:r>
                    </a:p>
                    <a:p>
                      <a:pPr marL="285750" indent="-285750">
                        <a:buFont typeface="Arial" panose="020B0604020202020204" pitchFamily="34" charset="0"/>
                        <a:buChar char="•"/>
                      </a:pPr>
                      <a:endParaRPr lang="en-IN" dirty="0"/>
                    </a:p>
                  </a:txBody>
                  <a:tcPr/>
                </a:tc>
                <a:tc>
                  <a:txBody>
                    <a:bodyPr/>
                    <a:lstStyle/>
                    <a:p>
                      <a:r>
                        <a:rPr lang="en-US" dirty="0"/>
                        <a:t>scalability and availa-</a:t>
                      </a:r>
                    </a:p>
                    <a:p>
                      <a:r>
                        <a:rPr lang="en-US" dirty="0"/>
                        <a:t>bility in order to extend the new system analysis, such as pre-</a:t>
                      </a:r>
                    </a:p>
                    <a:p>
                      <a:r>
                        <a:rPr lang="en-US" dirty="0"/>
                        <a:t>diction and other algorithm functional modules</a:t>
                      </a:r>
                      <a:endParaRPr lang="en-IN" dirty="0"/>
                    </a:p>
                  </a:txBody>
                  <a:tcPr/>
                </a:tc>
                <a:tc>
                  <a:txBody>
                    <a:bodyPr/>
                    <a:lstStyle/>
                    <a:p>
                      <a:pPr marL="285750" indent="-285750">
                        <a:buFont typeface="Arial" panose="020B0604020202020204" pitchFamily="34" charset="0"/>
                        <a:buChar char="•"/>
                      </a:pPr>
                      <a:r>
                        <a:rPr lang="en-US" dirty="0"/>
                        <a:t> the degree of integration and optimization of each function algorithm is not enough.</a:t>
                      </a:r>
                    </a:p>
                    <a:p>
                      <a:pPr marL="285750" indent="-285750">
                        <a:buFont typeface="Arial" panose="020B0604020202020204" pitchFamily="34" charset="0"/>
                        <a:buChar char="•"/>
                      </a:pPr>
                      <a:r>
                        <a:rPr lang="en-US" dirty="0"/>
                        <a:t>the degree of integration and optimization of each </a:t>
                      </a:r>
                      <a:r>
                        <a:rPr lang="en-US" dirty="0" err="1"/>
                        <a:t>func-tion</a:t>
                      </a:r>
                      <a:r>
                        <a:rPr lang="en-US" dirty="0"/>
                        <a:t> algorithm is not enough.</a:t>
                      </a:r>
                      <a:endParaRPr lang="en-IN" dirty="0"/>
                    </a:p>
                    <a:p>
                      <a:pPr marL="285750" indent="-285750">
                        <a:buFont typeface="Arial" panose="020B0604020202020204" pitchFamily="34" charset="0"/>
                        <a:buChar char="•"/>
                      </a:pPr>
                      <a:endParaRPr lang="en-IN" dirty="0"/>
                    </a:p>
                  </a:txBody>
                  <a:tcPr/>
                </a:tc>
                <a:extLst>
                  <a:ext uri="{0D108BD9-81ED-4DB2-BD59-A6C34878D82A}">
                    <a16:rowId xmlns:a16="http://schemas.microsoft.com/office/drawing/2014/main" val="1189539041"/>
                  </a:ext>
                </a:extLst>
              </a:tr>
            </a:tbl>
          </a:graphicData>
        </a:graphic>
      </p:graphicFrame>
    </p:spTree>
    <p:extLst>
      <p:ext uri="{BB962C8B-B14F-4D97-AF65-F5344CB8AC3E}">
        <p14:creationId xmlns:p14="http://schemas.microsoft.com/office/powerpoint/2010/main" val="1881619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BC6541-CA1F-F722-A199-A7DB1836C2FB}"/>
              </a:ext>
            </a:extLst>
          </p:cNvPr>
          <p:cNvSpPr>
            <a:spLocks noGrp="1"/>
          </p:cNvSpPr>
          <p:nvPr>
            <p:ph type="title"/>
          </p:nvPr>
        </p:nvSpPr>
        <p:spPr>
          <a:xfrm>
            <a:off x="1371600" y="400050"/>
            <a:ext cx="9601200" cy="876300"/>
          </a:xfrm>
        </p:spPr>
        <p:txBody>
          <a:bodyPr>
            <a:normAutofit/>
          </a:bodyPr>
          <a:lstStyle/>
          <a:p>
            <a:r>
              <a:rPr lang="en-IN" dirty="0"/>
              <a:t>             LITERATURE SURVEY-3</a:t>
            </a:r>
          </a:p>
        </p:txBody>
      </p:sp>
      <p:graphicFrame>
        <p:nvGraphicFramePr>
          <p:cNvPr id="4" name="Table 4">
            <a:extLst>
              <a:ext uri="{FF2B5EF4-FFF2-40B4-BE49-F238E27FC236}">
                <a16:creationId xmlns:a16="http://schemas.microsoft.com/office/drawing/2014/main" id="{520ABC61-22DA-FF56-CDC2-63B22B29C4EE}"/>
              </a:ext>
            </a:extLst>
          </p:cNvPr>
          <p:cNvGraphicFramePr>
            <a:graphicFrameLocks noGrp="1"/>
          </p:cNvGraphicFramePr>
          <p:nvPr>
            <p:ph idx="1"/>
            <p:extLst>
              <p:ext uri="{D42A27DB-BD31-4B8C-83A1-F6EECF244321}">
                <p14:modId xmlns:p14="http://schemas.microsoft.com/office/powerpoint/2010/main" val="3477740926"/>
              </p:ext>
            </p:extLst>
          </p:nvPr>
        </p:nvGraphicFramePr>
        <p:xfrm>
          <a:off x="1219200" y="1190625"/>
          <a:ext cx="10552590" cy="5174957"/>
        </p:xfrm>
        <a:graphic>
          <a:graphicData uri="http://schemas.openxmlformats.org/drawingml/2006/table">
            <a:tbl>
              <a:tblPr firstRow="1" bandRow="1">
                <a:tableStyleId>{5C22544A-7EE6-4342-B048-85BDC9FD1C3A}</a:tableStyleId>
              </a:tblPr>
              <a:tblGrid>
                <a:gridCol w="783226">
                  <a:extLst>
                    <a:ext uri="{9D8B030D-6E8A-4147-A177-3AD203B41FA5}">
                      <a16:colId xmlns:a16="http://schemas.microsoft.com/office/drawing/2014/main" val="474009552"/>
                    </a:ext>
                  </a:extLst>
                </a:gridCol>
                <a:gridCol w="1759841">
                  <a:extLst>
                    <a:ext uri="{9D8B030D-6E8A-4147-A177-3AD203B41FA5}">
                      <a16:colId xmlns:a16="http://schemas.microsoft.com/office/drawing/2014/main" val="1759975521"/>
                    </a:ext>
                  </a:extLst>
                </a:gridCol>
                <a:gridCol w="1634138">
                  <a:extLst>
                    <a:ext uri="{9D8B030D-6E8A-4147-A177-3AD203B41FA5}">
                      <a16:colId xmlns:a16="http://schemas.microsoft.com/office/drawing/2014/main" val="1000052874"/>
                    </a:ext>
                  </a:extLst>
                </a:gridCol>
                <a:gridCol w="1527774">
                  <a:extLst>
                    <a:ext uri="{9D8B030D-6E8A-4147-A177-3AD203B41FA5}">
                      <a16:colId xmlns:a16="http://schemas.microsoft.com/office/drawing/2014/main" val="3901355782"/>
                    </a:ext>
                  </a:extLst>
                </a:gridCol>
                <a:gridCol w="1566452">
                  <a:extLst>
                    <a:ext uri="{9D8B030D-6E8A-4147-A177-3AD203B41FA5}">
                      <a16:colId xmlns:a16="http://schemas.microsoft.com/office/drawing/2014/main" val="2825589874"/>
                    </a:ext>
                  </a:extLst>
                </a:gridCol>
                <a:gridCol w="1958386">
                  <a:extLst>
                    <a:ext uri="{9D8B030D-6E8A-4147-A177-3AD203B41FA5}">
                      <a16:colId xmlns:a16="http://schemas.microsoft.com/office/drawing/2014/main" val="1584892388"/>
                    </a:ext>
                  </a:extLst>
                </a:gridCol>
                <a:gridCol w="1322773">
                  <a:extLst>
                    <a:ext uri="{9D8B030D-6E8A-4147-A177-3AD203B41FA5}">
                      <a16:colId xmlns:a16="http://schemas.microsoft.com/office/drawing/2014/main" val="3452573201"/>
                    </a:ext>
                  </a:extLst>
                </a:gridCol>
              </a:tblGrid>
              <a:tr h="12430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SNO</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TITLE</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AUTHOR</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PUBLISHING</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TECHNIQUES</a:t>
                      </a:r>
                      <a:br>
                        <a:rPr lang="en-IN" dirty="0"/>
                      </a:br>
                      <a:r>
                        <a:rPr lang="en-IN" dirty="0"/>
                        <a:t>          &amp;</a:t>
                      </a:r>
                      <a:br>
                        <a:rPr lang="en-IN" dirty="0"/>
                      </a:br>
                      <a:r>
                        <a:rPr lang="en-IN" dirty="0"/>
                        <a:t>DATASETS</a:t>
                      </a:r>
                    </a:p>
                    <a:p>
                      <a:endParaRPr lang="en-IN"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PROS</a:t>
                      </a:r>
                    </a:p>
                    <a:p>
                      <a:endParaRPr lang="en-IN" dirty="0"/>
                    </a:p>
                  </a:txBody>
                  <a:tcPr/>
                </a:tc>
                <a:tc>
                  <a:txBody>
                    <a:bodyPr/>
                    <a:lstStyle/>
                    <a:p>
                      <a:r>
                        <a:rPr lang="en-IN" dirty="0"/>
                        <a:t>CONS</a:t>
                      </a:r>
                    </a:p>
                  </a:txBody>
                  <a:tcPr/>
                </a:tc>
                <a:extLst>
                  <a:ext uri="{0D108BD9-81ED-4DB2-BD59-A6C34878D82A}">
                    <a16:rowId xmlns:a16="http://schemas.microsoft.com/office/drawing/2014/main" val="859734271"/>
                  </a:ext>
                </a:extLst>
              </a:tr>
              <a:tr h="3770436">
                <a:tc>
                  <a:txBody>
                    <a:bodyPr/>
                    <a:lstStyle/>
                    <a:p>
                      <a:r>
                        <a:rPr lang="en-IN" dirty="0"/>
                        <a:t>3)</a:t>
                      </a:r>
                    </a:p>
                  </a:txBody>
                  <a:tcPr/>
                </a:tc>
                <a:tc>
                  <a:txBody>
                    <a:bodyPr/>
                    <a:lstStyle/>
                    <a:p>
                      <a:r>
                        <a:rPr lang="en-US" dirty="0"/>
                        <a:t>Visual Analysis of Sales Records </a:t>
                      </a:r>
                    </a:p>
                    <a:p>
                      <a:endParaRPr lang="en-IN" dirty="0"/>
                    </a:p>
                  </a:txBody>
                  <a:tcPr/>
                </a:tc>
                <a:tc>
                  <a:txBody>
                    <a:bodyPr/>
                    <a:lstStyle/>
                    <a:p>
                      <a:r>
                        <a:rPr lang="en-IN" dirty="0"/>
                        <a:t>Manisha M. Patil</a:t>
                      </a:r>
                    </a:p>
                  </a:txBody>
                  <a:tcPr/>
                </a:tc>
                <a:tc>
                  <a:txBody>
                    <a:bodyPr/>
                    <a:lstStyle/>
                    <a:p>
                      <a:r>
                        <a:rPr lang="en-US" dirty="0"/>
                        <a:t>Symbiosis Centre for Research and Innovation </a:t>
                      </a:r>
                    </a:p>
                    <a:p>
                      <a:r>
                        <a:rPr lang="en-US" dirty="0"/>
                        <a:t>Symbiosis International University</a:t>
                      </a:r>
                      <a:endParaRPr lang="en-IN" dirty="0"/>
                    </a:p>
                  </a:txBody>
                  <a:tcPr/>
                </a:tc>
                <a:tc>
                  <a:txBody>
                    <a:bodyPr/>
                    <a:lstStyle/>
                    <a:p>
                      <a:pPr marL="285750" indent="-285750">
                        <a:buFont typeface="Arial" panose="020B0604020202020204" pitchFamily="34" charset="0"/>
                        <a:buChar char="•"/>
                      </a:pPr>
                      <a:r>
                        <a:rPr lang="pt-BR" dirty="0"/>
                        <a:t>Excel sample data as Superstore dataset</a:t>
                      </a:r>
                    </a:p>
                    <a:p>
                      <a:pPr marL="285750" indent="-285750">
                        <a:buFont typeface="Arial" panose="020B0604020202020204" pitchFamily="34" charset="0"/>
                        <a:buChar char="•"/>
                      </a:pPr>
                      <a:r>
                        <a:rPr lang="en-US" dirty="0"/>
                        <a:t>tableau,d3.jsare used to analyse and visualise the data</a:t>
                      </a:r>
                      <a:endParaRPr lang="en-IN" dirty="0"/>
                    </a:p>
                    <a:p>
                      <a:endParaRPr lang="en-IN" dirty="0"/>
                    </a:p>
                  </a:txBody>
                  <a:tcPr/>
                </a:tc>
                <a:tc>
                  <a:txBody>
                    <a:bodyPr/>
                    <a:lstStyle/>
                    <a:p>
                      <a:pPr marL="285750" indent="-285750">
                        <a:buFont typeface="Arial" panose="020B0604020202020204" pitchFamily="34" charset="0"/>
                        <a:buChar char="•"/>
                      </a:pPr>
                      <a:r>
                        <a:rPr lang="en-US" dirty="0"/>
                        <a:t>it is used in the field of solving complex business problem</a:t>
                      </a:r>
                    </a:p>
                    <a:p>
                      <a:pPr marL="285750" indent="-285750">
                        <a:buFont typeface="Arial" panose="020B0604020202020204" pitchFamily="34" charset="0"/>
                        <a:buChar char="•"/>
                      </a:pPr>
                      <a:r>
                        <a:rPr lang="en-US" dirty="0"/>
                        <a:t>Tableau is effective in-terms of processing huge data sets when compared to traditional data</a:t>
                      </a:r>
                    </a:p>
                    <a:p>
                      <a:pPr marL="285750" indent="-285750">
                        <a:buFont typeface="Arial" panose="020B0604020202020204" pitchFamily="34" charset="0"/>
                        <a:buChar char="•"/>
                      </a:pPr>
                      <a:endParaRPr lang="en-IN" dirty="0"/>
                    </a:p>
                  </a:txBody>
                  <a:tcPr/>
                </a:tc>
                <a:tc>
                  <a:txBody>
                    <a:bodyPr/>
                    <a:lstStyle/>
                    <a:p>
                      <a:r>
                        <a:rPr lang="en-US" dirty="0"/>
                        <a:t>traditional methods /tools  are limited to only certain data and cant solve complex or huge dataset</a:t>
                      </a:r>
                      <a:endParaRPr lang="en-IN" dirty="0"/>
                    </a:p>
                  </a:txBody>
                  <a:tcPr/>
                </a:tc>
                <a:extLst>
                  <a:ext uri="{0D108BD9-81ED-4DB2-BD59-A6C34878D82A}">
                    <a16:rowId xmlns:a16="http://schemas.microsoft.com/office/drawing/2014/main" val="3393844906"/>
                  </a:ext>
                </a:extLst>
              </a:tr>
            </a:tbl>
          </a:graphicData>
        </a:graphic>
      </p:graphicFrame>
    </p:spTree>
    <p:extLst>
      <p:ext uri="{BB962C8B-B14F-4D97-AF65-F5344CB8AC3E}">
        <p14:creationId xmlns:p14="http://schemas.microsoft.com/office/powerpoint/2010/main" val="4293319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32C59-F63C-D930-A525-4924D1AE9B54}"/>
              </a:ext>
            </a:extLst>
          </p:cNvPr>
          <p:cNvSpPr>
            <a:spLocks noGrp="1"/>
          </p:cNvSpPr>
          <p:nvPr>
            <p:ph type="title"/>
          </p:nvPr>
        </p:nvSpPr>
        <p:spPr>
          <a:xfrm>
            <a:off x="1371600" y="685800"/>
            <a:ext cx="9601200" cy="1085850"/>
          </a:xfrm>
        </p:spPr>
        <p:txBody>
          <a:bodyPr/>
          <a:lstStyle/>
          <a:p>
            <a:r>
              <a:rPr lang="en-IN" dirty="0"/>
              <a:t>              PROBLEM STATEMENT</a:t>
            </a:r>
          </a:p>
        </p:txBody>
      </p:sp>
      <p:sp>
        <p:nvSpPr>
          <p:cNvPr id="3" name="Content Placeholder 2">
            <a:extLst>
              <a:ext uri="{FF2B5EF4-FFF2-40B4-BE49-F238E27FC236}">
                <a16:creationId xmlns:a16="http://schemas.microsoft.com/office/drawing/2014/main" id="{C0C6C377-E857-0EF7-7B9A-65161112EE52}"/>
              </a:ext>
            </a:extLst>
          </p:cNvPr>
          <p:cNvSpPr>
            <a:spLocks noGrp="1"/>
          </p:cNvSpPr>
          <p:nvPr>
            <p:ph idx="1"/>
          </p:nvPr>
        </p:nvSpPr>
        <p:spPr>
          <a:xfrm>
            <a:off x="1371600" y="1771650"/>
            <a:ext cx="9601200" cy="4095750"/>
          </a:xfrm>
        </p:spPr>
        <p:txBody>
          <a:bodyPr>
            <a:normAutofit/>
          </a:bodyPr>
          <a:lstStyle/>
          <a:p>
            <a:pPr marL="0" indent="0">
              <a:buNone/>
            </a:pPr>
            <a:r>
              <a:rPr lang="en-IN" sz="2800" dirty="0"/>
              <a:t>The breakdown of the revenue analysis of </a:t>
            </a:r>
            <a:r>
              <a:rPr lang="en-US" sz="2800" dirty="0"/>
              <a:t>a computer hardware business  which is facing challenges in dynamically changing market.</a:t>
            </a:r>
            <a:endParaRPr lang="en-IN" sz="2800" dirty="0"/>
          </a:p>
        </p:txBody>
      </p:sp>
    </p:spTree>
    <p:extLst>
      <p:ext uri="{BB962C8B-B14F-4D97-AF65-F5344CB8AC3E}">
        <p14:creationId xmlns:p14="http://schemas.microsoft.com/office/powerpoint/2010/main" val="3652704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3542E3-2EBA-7BE6-D2B8-F3391D6176C1}"/>
              </a:ext>
            </a:extLst>
          </p:cNvPr>
          <p:cNvSpPr>
            <a:spLocks noGrp="1"/>
          </p:cNvSpPr>
          <p:nvPr>
            <p:ph type="title"/>
          </p:nvPr>
        </p:nvSpPr>
        <p:spPr>
          <a:xfrm>
            <a:off x="1371600" y="685800"/>
            <a:ext cx="9601200" cy="866775"/>
          </a:xfrm>
        </p:spPr>
        <p:txBody>
          <a:bodyPr/>
          <a:lstStyle/>
          <a:p>
            <a:r>
              <a:rPr lang="en-IN" dirty="0"/>
              <a:t>                     CONCLUSION</a:t>
            </a:r>
          </a:p>
        </p:txBody>
      </p:sp>
      <p:sp>
        <p:nvSpPr>
          <p:cNvPr id="3" name="Content Placeholder 2">
            <a:extLst>
              <a:ext uri="{FF2B5EF4-FFF2-40B4-BE49-F238E27FC236}">
                <a16:creationId xmlns:a16="http://schemas.microsoft.com/office/drawing/2014/main" id="{7DB85FF8-D968-C217-00DD-A2594BB71AFC}"/>
              </a:ext>
            </a:extLst>
          </p:cNvPr>
          <p:cNvSpPr>
            <a:spLocks noGrp="1"/>
          </p:cNvSpPr>
          <p:nvPr>
            <p:ph idx="1"/>
          </p:nvPr>
        </p:nvSpPr>
        <p:spPr>
          <a:xfrm>
            <a:off x="1371600" y="1695450"/>
            <a:ext cx="9601200" cy="4171950"/>
          </a:xfrm>
        </p:spPr>
        <p:txBody>
          <a:bodyPr/>
          <a:lstStyle/>
          <a:p>
            <a:r>
              <a:rPr lang="en-US" dirty="0"/>
              <a:t>Tableau allow us to  use the data from any source as it is much powerful tool which has that flexibility and  this has helped to realize how good the data insights will be and how it will play a better role in the company’s  development and these dashboards play a crucial role in the business development</a:t>
            </a:r>
            <a:endParaRPr lang="en-IN" dirty="0"/>
          </a:p>
        </p:txBody>
      </p:sp>
    </p:spTree>
    <p:extLst>
      <p:ext uri="{BB962C8B-B14F-4D97-AF65-F5344CB8AC3E}">
        <p14:creationId xmlns:p14="http://schemas.microsoft.com/office/powerpoint/2010/main" val="28941259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837473B0-CC2E-450A-ABE3-18F120FF3D39}">
                <a1611:picAttrSrcUrl xmlns:a1611="http://schemas.microsoft.com/office/drawing/2016/11/main" r:id="rId3"/>
              </a:ext>
            </a:extLst>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8421548"/>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328</TotalTime>
  <Words>482</Words>
  <Application>Microsoft Office PowerPoint</Application>
  <PresentationFormat>Widescreen</PresentationFormat>
  <Paragraphs>72</Paragraphs>
  <Slides>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arial</vt:lpstr>
      <vt:lpstr>Calibri</vt:lpstr>
      <vt:lpstr>Franklin Gothic Book</vt:lpstr>
      <vt:lpstr>Crop</vt:lpstr>
      <vt:lpstr>SALES INSIGHTS</vt:lpstr>
      <vt:lpstr>TABLE OF CONTENT</vt:lpstr>
      <vt:lpstr>PROJECT AREA</vt:lpstr>
      <vt:lpstr>             LITERATURE SURVEY-1</vt:lpstr>
      <vt:lpstr>             LITERATURE SURVEY-2</vt:lpstr>
      <vt:lpstr>             LITERATURE SURVEY-3</vt:lpstr>
      <vt:lpstr>              PROBLEM STATEMENT</vt:lpstr>
      <vt:lpstr>                     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SALES INSIGHTS</dc:title>
  <dc:creator>Amrutha varshini</dc:creator>
  <cp:lastModifiedBy>Amrutha varshini</cp:lastModifiedBy>
  <cp:revision>14</cp:revision>
  <dcterms:created xsi:type="dcterms:W3CDTF">2022-07-22T08:51:32Z</dcterms:created>
  <dcterms:modified xsi:type="dcterms:W3CDTF">2022-08-08T03:06:36Z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